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4" r:id="rId7"/>
    <p:sldId id="275" r:id="rId8"/>
    <p:sldId id="260" r:id="rId9"/>
    <p:sldId id="271" r:id="rId10"/>
    <p:sldId id="272" r:id="rId11"/>
    <p:sldId id="276" r:id="rId12"/>
    <p:sldId id="261" r:id="rId13"/>
    <p:sldId id="277" r:id="rId14"/>
    <p:sldId id="262" r:id="rId15"/>
    <p:sldId id="263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9116DDE-B84D-469C-BC0A-3136BF75DEE2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9BAC5-D9E0-4068-88DD-5DA83BDDB7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oskp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tuart.murphy@kioskp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Kiosk Payment Systems, LLC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016867"/>
            <a:ext cx="2819400" cy="4002933"/>
          </a:xfrm>
        </p:spPr>
      </p:pic>
      <p:sp>
        <p:nvSpPr>
          <p:cNvPr id="2" name="TextBox 1"/>
          <p:cNvSpPr txBox="1"/>
          <p:nvPr/>
        </p:nvSpPr>
        <p:spPr>
          <a:xfrm>
            <a:off x="647700" y="1512801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Automated Cashier </a:t>
            </a:r>
            <a:r>
              <a:rPr lang="en-US" sz="2000" dirty="0" smtClean="0"/>
              <a:t>System Utilizing </a:t>
            </a:r>
            <a:r>
              <a:rPr lang="en-US" sz="2000" dirty="0" err="1" smtClean="0"/>
              <a:t>Digicomm’s</a:t>
            </a:r>
            <a:r>
              <a:rPr lang="en-US" sz="2000" dirty="0" smtClean="0"/>
              <a:t> </a:t>
            </a:r>
            <a:r>
              <a:rPr lang="en-US" sz="2000" dirty="0" err="1" smtClean="0"/>
              <a:t>DigiCourt</a:t>
            </a:r>
            <a:r>
              <a:rPr lang="en-US" sz="2000" dirty="0" smtClean="0"/>
              <a:t> System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81400" y="601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www.kioskps.com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 Payment Screenshots</a:t>
            </a:r>
            <a:endParaRPr lang="en-US" sz="2800" dirty="0"/>
          </a:p>
        </p:txBody>
      </p:sp>
      <p:pic>
        <p:nvPicPr>
          <p:cNvPr id="5122" name="Picture 2" descr="Q:\kps\kiosk-screenshots\slideshows\be\png\Sullivan Support_KIOSK070001_2016-08-21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1" y="1482437"/>
            <a:ext cx="2881313" cy="51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Q:\kps\kiosk-screenshots\slideshows\be\png\Sullivan Support_KIOSK070001_2016-08-21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51" y="1482436"/>
            <a:ext cx="2881313" cy="51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:\kps\kiosk-screenshots\slideshows\be\png\aSullivan Support_KIOSK070002_2016-08-24_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2437"/>
            <a:ext cx="2881313" cy="51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0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 Payment Screenshots</a:t>
            </a:r>
            <a:endParaRPr lang="en-US" sz="2800" dirty="0"/>
          </a:p>
        </p:txBody>
      </p:sp>
      <p:pic>
        <p:nvPicPr>
          <p:cNvPr id="3075" name="Picture 3" descr="Q:\kps\kiosk-screenshots\slideshows\be\png\aSullivan Support_KIOSK070002_2016-08-24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9" y="1422435"/>
            <a:ext cx="2886055" cy="51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:\kps\kiosk-screenshots\slideshows\be\png\aSullivan Support_KIOSK070002_2016-08-25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45" y="1429469"/>
            <a:ext cx="2887374" cy="51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Q:\kps\kiosk-screenshots\slideshows\be\png\aSullivan Support_KIOSK070002_2016-08-25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28" y="1429469"/>
            <a:ext cx="2887375" cy="51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4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Transaction Receipt Printing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eceipt of payment will be printed at the kiosk upon completion of each cash or card transaction.</a:t>
            </a:r>
          </a:p>
          <a:p>
            <a:r>
              <a:rPr lang="en-US" sz="2000" dirty="0" smtClean="0"/>
              <a:t>Additional receipt copies can be printed for each transaction or on demand by authorized users.</a:t>
            </a:r>
          </a:p>
          <a:p>
            <a:r>
              <a:rPr lang="en-US" sz="2000" dirty="0" smtClean="0"/>
              <a:t>An additional receipt will be sent via email once the payment has completed.</a:t>
            </a:r>
          </a:p>
          <a:p>
            <a:r>
              <a:rPr lang="en-US" sz="2000" dirty="0" smtClean="0"/>
              <a:t>Both partial and full payments are accepted and will be indicated as such on the printed and emailed receipts.</a:t>
            </a:r>
          </a:p>
        </p:txBody>
      </p:sp>
    </p:spTree>
    <p:extLst>
      <p:ext uri="{BB962C8B-B14F-4D97-AF65-F5344CB8AC3E}">
        <p14:creationId xmlns:p14="http://schemas.microsoft.com/office/powerpoint/2010/main" val="33616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Sample Receipts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9535" y="1752600"/>
            <a:ext cx="403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Kiosk 070002  City Court Of Hammond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Date 08-25-2016  Time 10:26:36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Transaction ID: 070002160825102636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Name: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JXXXXXXXX F DXXXXXX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Citation Number: 2016TC03744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Payment:  $168.00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Payment Fee:      $0.00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Payment Total:  $168.00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Balance Due:      $0.00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Due Date: PAID IN FULL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Cash Payment Complete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Thank You!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Email Copy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9766" y="1752600"/>
            <a:ext cx="403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Kiosk 070001  City Court Of Hammond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Date 08-25-2016  Time 09:02:29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Transaction ID: 070001160825090229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Name: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KXXXXXX J FXXXXXXXX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Citation Number: 2016TC01510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Court Payment:  $183.00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Payment Fee:      $9.15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Card Charged:   $192.15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Balance Due:      $0.00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Due Date: PAID IN FULL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Reference Number: 8611354133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Authorization Code: 134094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Card Number: XXXXXXXXXXXX9350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Card Payment Complete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Thank You!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Email Copy</a:t>
            </a:r>
          </a:p>
        </p:txBody>
      </p:sp>
    </p:spTree>
    <p:extLst>
      <p:ext uri="{BB962C8B-B14F-4D97-AF65-F5344CB8AC3E}">
        <p14:creationId xmlns:p14="http://schemas.microsoft.com/office/powerpoint/2010/main" val="187855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Regular Activity Reporting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Receipts of each transaction are sent </a:t>
            </a:r>
            <a:r>
              <a:rPr lang="en-US" sz="2000" dirty="0"/>
              <a:t>via email </a:t>
            </a:r>
            <a:r>
              <a:rPr lang="en-US" sz="2000" dirty="0" smtClean="0"/>
              <a:t>upon completion of each transaction.</a:t>
            </a:r>
          </a:p>
          <a:p>
            <a:r>
              <a:rPr lang="en-US" sz="2000" dirty="0" smtClean="0"/>
              <a:t>Comprehensive reports of transaction activity will also be sent via email daily, weekly, and monthly.</a:t>
            </a:r>
          </a:p>
          <a:p>
            <a:r>
              <a:rPr lang="en-US" sz="2000" dirty="0" smtClean="0"/>
              <a:t>Credit reports will be sent listing all card transaction </a:t>
            </a:r>
            <a:r>
              <a:rPr lang="en-US" sz="2000" dirty="0" smtClean="0"/>
              <a:t>with details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Maintenance reports will be sent daily indicating the amount of cash contained within each kiosk.</a:t>
            </a:r>
          </a:p>
          <a:p>
            <a:r>
              <a:rPr lang="en-US" sz="2000" dirty="0" smtClean="0"/>
              <a:t>Cash </a:t>
            </a:r>
            <a:r>
              <a:rPr lang="en-US" sz="2000" dirty="0"/>
              <a:t>r</a:t>
            </a:r>
            <a:r>
              <a:rPr lang="en-US" sz="2000" dirty="0" smtClean="0"/>
              <a:t>eset reports will also be sent whenever a cash reset is performed at the kiosk by an authorized person.</a:t>
            </a:r>
          </a:p>
          <a:p>
            <a:pPr lvl="0">
              <a:buClr>
                <a:srgbClr val="D16349"/>
              </a:buClr>
            </a:pPr>
            <a:r>
              <a:rPr lang="en-US" sz="2000" dirty="0">
                <a:solidFill>
                  <a:prstClr val="black"/>
                </a:solidFill>
              </a:rPr>
              <a:t>Up to four email addresses can receive these regular activity </a:t>
            </a:r>
            <a:r>
              <a:rPr lang="en-US" sz="2000" dirty="0" smtClean="0">
                <a:solidFill>
                  <a:prstClr val="black"/>
                </a:solidFill>
              </a:rPr>
              <a:t>reports.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Kiosk Software Support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Our software support </a:t>
            </a:r>
            <a:r>
              <a:rPr lang="en-US" sz="2000" dirty="0" smtClean="0"/>
              <a:t>will </a:t>
            </a:r>
            <a:r>
              <a:rPr lang="en-US" sz="2000" dirty="0" smtClean="0"/>
              <a:t>ensure the daily logging, function and reliability of each kiosk in production.</a:t>
            </a:r>
          </a:p>
          <a:p>
            <a:r>
              <a:rPr lang="en-US" sz="2000" dirty="0" smtClean="0"/>
              <a:t>Our responsive technicians offer software support 8AM-5PM weekdays via remote connection through the internet.</a:t>
            </a:r>
          </a:p>
          <a:p>
            <a:r>
              <a:rPr lang="en-US" sz="2000" dirty="0" smtClean="0"/>
              <a:t>Regular software maintenance will be performed during off hours so as to not tie up the kiosk during regular operating hours.</a:t>
            </a:r>
          </a:p>
          <a:p>
            <a:r>
              <a:rPr lang="en-US" sz="2000" dirty="0" smtClean="0"/>
              <a:t>Future updates regarding changes in US currency and credit card security audits will be included with regular support.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/>
              <a:t>automated </a:t>
            </a:r>
            <a:r>
              <a:rPr lang="en-US" sz="2000" dirty="0" smtClean="0"/>
              <a:t>cashier kiosks are designed to streamline the handling of court payments while minimizing inevitable human error.</a:t>
            </a:r>
          </a:p>
          <a:p>
            <a:r>
              <a:rPr lang="en-US" sz="2000" dirty="0" smtClean="0"/>
              <a:t>T</a:t>
            </a:r>
            <a:r>
              <a:rPr lang="en-US" sz="2000" dirty="0" smtClean="0"/>
              <a:t>imely </a:t>
            </a:r>
            <a:r>
              <a:rPr lang="en-US" sz="2000" dirty="0" smtClean="0"/>
              <a:t>email reporting and transaction detail </a:t>
            </a:r>
            <a:r>
              <a:rPr lang="en-US" sz="2000" dirty="0" smtClean="0"/>
              <a:t>provided </a:t>
            </a:r>
            <a:r>
              <a:rPr lang="en-US" sz="2000" dirty="0" smtClean="0"/>
              <a:t>makes our system almost totally automated and corruption resistant while simultaneously reducing paperwork and payroll.</a:t>
            </a:r>
          </a:p>
          <a:p>
            <a:r>
              <a:rPr lang="en-US" sz="2000" dirty="0" smtClean="0"/>
              <a:t>Certain software customizations are available for each agency.</a:t>
            </a:r>
          </a:p>
          <a:p>
            <a:r>
              <a:rPr lang="en-US" sz="2000" dirty="0" smtClean="0"/>
              <a:t>A wired internet connection and power outlet is all that is needed for operation and support.</a:t>
            </a:r>
          </a:p>
          <a:p>
            <a:r>
              <a:rPr lang="en-US" sz="2000" dirty="0" smtClean="0"/>
              <a:t>Video surveillance of each kiosk location is recommended for additional security and </a:t>
            </a:r>
            <a:r>
              <a:rPr lang="en-US" sz="2000" dirty="0"/>
              <a:t>fraud </a:t>
            </a:r>
            <a:r>
              <a:rPr lang="en-US" sz="2000" dirty="0" smtClean="0"/>
              <a:t>deterrence.</a:t>
            </a:r>
          </a:p>
        </p:txBody>
      </p:sp>
    </p:spTree>
    <p:extLst>
      <p:ext uri="{BB962C8B-B14F-4D97-AF65-F5344CB8AC3E}">
        <p14:creationId xmlns:p14="http://schemas.microsoft.com/office/powerpoint/2010/main" val="34640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Contact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additional information and pricing, please contact: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Stuart Murphy</a:t>
            </a:r>
          </a:p>
          <a:p>
            <a:pPr marL="0" indent="0" algn="ctr">
              <a:buNone/>
            </a:pPr>
            <a:r>
              <a:rPr lang="en-US" dirty="0" smtClean="0"/>
              <a:t>985-969-4201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stuart.murphy@kioskps.com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40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Payment Options Accepted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/>
              <a:t>automated </a:t>
            </a:r>
            <a:r>
              <a:rPr lang="en-US" sz="2000" dirty="0" smtClean="0"/>
              <a:t>cashier kiosk accepts full or partial payments of </a:t>
            </a:r>
            <a:r>
              <a:rPr lang="en-US" sz="2000" dirty="0" smtClean="0"/>
              <a:t>citations, fines, and fees </a:t>
            </a:r>
            <a:r>
              <a:rPr lang="en-US" sz="2000" dirty="0" smtClean="0"/>
              <a:t>by cash or card.</a:t>
            </a:r>
          </a:p>
          <a:p>
            <a:r>
              <a:rPr lang="en-US" sz="2000" dirty="0" smtClean="0"/>
              <a:t>All </a:t>
            </a:r>
            <a:r>
              <a:rPr lang="en-US" sz="2000" dirty="0" smtClean="0"/>
              <a:t>US dollar denominations ($1, $2, $5, $10, $20, $50 &amp; $100</a:t>
            </a:r>
            <a:r>
              <a:rPr lang="en-US" sz="2000" dirty="0" smtClean="0"/>
              <a:t>) are accepted using high quality, high volume cash acceptors that are impenetrable by counterfeit currency.</a:t>
            </a:r>
            <a:endParaRPr lang="en-US" sz="2000" dirty="0" smtClean="0"/>
          </a:p>
          <a:p>
            <a:r>
              <a:rPr lang="en-US" sz="2000" dirty="0" smtClean="0"/>
              <a:t>C</a:t>
            </a:r>
            <a:r>
              <a:rPr lang="en-US" sz="2000" dirty="0" smtClean="0"/>
              <a:t>ard </a:t>
            </a:r>
            <a:r>
              <a:rPr lang="en-US" sz="2000" dirty="0" smtClean="0"/>
              <a:t>readers currently accept all valid credit/debit/charge </a:t>
            </a:r>
            <a:r>
              <a:rPr lang="en-US" sz="2000" dirty="0" smtClean="0"/>
              <a:t>cards and are EMV compliant.</a:t>
            </a:r>
            <a:endParaRPr lang="en-US" sz="2000" dirty="0" smtClean="0"/>
          </a:p>
          <a:p>
            <a:r>
              <a:rPr lang="en-US" sz="2000" dirty="0" smtClean="0"/>
              <a:t>The automated </a:t>
            </a:r>
            <a:r>
              <a:rPr lang="en-US" sz="2000" dirty="0" smtClean="0"/>
              <a:t>cashiers are best paired with a backend payment system </a:t>
            </a:r>
            <a:r>
              <a:rPr lang="en-US" sz="2000" dirty="0" smtClean="0"/>
              <a:t>(your  current management software) for </a:t>
            </a:r>
            <a:r>
              <a:rPr lang="en-US" sz="2000" dirty="0" smtClean="0"/>
              <a:t>seamless handling of payments and </a:t>
            </a:r>
            <a:r>
              <a:rPr lang="en-US" sz="2000" dirty="0" smtClean="0"/>
              <a:t>balances, eliminating theft, mishandling of funds and reducing workload.</a:t>
            </a:r>
            <a:endParaRPr lang="en-US" sz="2000" dirty="0" smtClean="0"/>
          </a:p>
          <a:p>
            <a:pPr lvl="0">
              <a:buClr>
                <a:srgbClr val="D16349"/>
              </a:buClr>
            </a:pPr>
            <a:r>
              <a:rPr lang="en-US" sz="2000" dirty="0">
                <a:solidFill>
                  <a:prstClr val="black"/>
                </a:solidFill>
              </a:rPr>
              <a:t>Payment options such as minimum payments with due dates can be additionally set using a backend payment system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Main Screen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Main Screen allows users to select which payment option they wish to use, either Pay With Cash or Pay With Card.</a:t>
            </a:r>
            <a:endParaRPr lang="en-US" sz="2000" dirty="0"/>
          </a:p>
        </p:txBody>
      </p:sp>
      <p:pic>
        <p:nvPicPr>
          <p:cNvPr id="1026" name="Picture 2" descr="Q:\kps\kiosk-screenshots\slideshows\be\png\Sullivan Support_KIOSK070002_2016-08-19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389909" cy="42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Selecting Pay With Cash, </a:t>
            </a:r>
            <a:r>
              <a:rPr lang="en-US" sz="2000" dirty="0" smtClean="0"/>
              <a:t>the user can </a:t>
            </a:r>
            <a:r>
              <a:rPr lang="en-US" sz="2000" dirty="0" smtClean="0"/>
              <a:t>then enter the </a:t>
            </a:r>
            <a:r>
              <a:rPr lang="en-US" sz="2000" dirty="0" smtClean="0"/>
              <a:t>citation, docket or fee </a:t>
            </a:r>
            <a:r>
              <a:rPr lang="en-US" sz="2000" dirty="0" smtClean="0"/>
              <a:t>number they wish to pay.</a:t>
            </a:r>
          </a:p>
          <a:p>
            <a:r>
              <a:rPr lang="en-US" sz="2000" dirty="0" smtClean="0"/>
              <a:t>After verifying </a:t>
            </a:r>
            <a:r>
              <a:rPr lang="en-US" sz="2000" dirty="0" smtClean="0"/>
              <a:t> </a:t>
            </a:r>
            <a:r>
              <a:rPr lang="en-US" sz="2000" dirty="0" smtClean="0"/>
              <a:t>the correct citation to pay, </a:t>
            </a:r>
            <a:r>
              <a:rPr lang="en-US" sz="2000" dirty="0" smtClean="0"/>
              <a:t>the user </a:t>
            </a:r>
            <a:r>
              <a:rPr lang="en-US" sz="2000" dirty="0" smtClean="0"/>
              <a:t>will then select or enter an amount to </a:t>
            </a:r>
            <a:r>
              <a:rPr lang="en-US" sz="2000" dirty="0" smtClean="0"/>
              <a:t>pay.</a:t>
            </a:r>
            <a:endParaRPr lang="en-US" sz="2000" dirty="0" smtClean="0"/>
          </a:p>
          <a:p>
            <a:r>
              <a:rPr lang="en-US" sz="2000" dirty="0" smtClean="0"/>
              <a:t>Once terms are accepted, they will be prompted to insert their cash into the cash acceptor.</a:t>
            </a:r>
          </a:p>
          <a:p>
            <a:r>
              <a:rPr lang="en-US" sz="2000" dirty="0" smtClean="0"/>
              <a:t>Counterfeit bills, mutilated money, and foreign denominations are immediately rejected by the cash acceptor.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ash </a:t>
            </a:r>
            <a:r>
              <a:rPr lang="en-US" sz="2000" dirty="0"/>
              <a:t>is </a:t>
            </a:r>
            <a:r>
              <a:rPr lang="en-US" sz="2000" dirty="0" smtClean="0"/>
              <a:t>deposited in a canister locked secure within </a:t>
            </a:r>
            <a:r>
              <a:rPr lang="en-US" sz="2000" dirty="0"/>
              <a:t>the kiosk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receipt of payment will </a:t>
            </a:r>
            <a:r>
              <a:rPr lang="en-US" sz="2000" dirty="0"/>
              <a:t>then be </a:t>
            </a:r>
            <a:r>
              <a:rPr lang="en-US" sz="2000" dirty="0" smtClean="0"/>
              <a:t>printed </a:t>
            </a:r>
            <a:r>
              <a:rPr lang="en-US" sz="2000" dirty="0"/>
              <a:t>concluding the transaction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An email receipt is immediately sent to a predetermined address to ensure a proper record of the transaction.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8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Screenshots</a:t>
            </a:r>
            <a:endParaRPr lang="en-US" sz="2800" dirty="0"/>
          </a:p>
        </p:txBody>
      </p:sp>
      <p:pic>
        <p:nvPicPr>
          <p:cNvPr id="2050" name="Picture 2" descr="Q:\kps\kiosk-screenshots\slideshows\be\png\Sullivan Support_KIOSK070001_2016-08-2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78587"/>
            <a:ext cx="2834553" cy="50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kps\kiosk-screenshots\slideshows\be\png\Sullivan Support_KIOSK070001_2016-08-21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478587"/>
            <a:ext cx="2819401" cy="50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Q:\kps\kiosk-screenshots\slideshows\be\png\Sullivan Support_KIOSK070001_2016-08-21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73" y="1478587"/>
            <a:ext cx="2834552" cy="50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9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Screenshots</a:t>
            </a:r>
            <a:endParaRPr lang="en-US" sz="2800" dirty="0"/>
          </a:p>
        </p:txBody>
      </p:sp>
      <p:pic>
        <p:nvPicPr>
          <p:cNvPr id="3075" name="Picture 3" descr="Q:\kps\kiosk-screenshots\slideshows\be\png\Sullivan Support_KIOSK070001_2016-08-21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36" y="1518611"/>
            <a:ext cx="2881528" cy="51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:\kps\kiosk-screenshots\slideshows\be\png\Sullivan Support_KIOSK070001_2016-08-21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1532466"/>
            <a:ext cx="2873734" cy="51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\kps\kiosk-screenshots\slideshows\be\png\aSullivan Support_KIOSK070001_2016-08-25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3" y="1532466"/>
            <a:ext cx="2873734" cy="51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Payment Screenshots</a:t>
            </a:r>
            <a:endParaRPr lang="en-US" sz="2800" dirty="0"/>
          </a:p>
        </p:txBody>
      </p:sp>
      <p:pic>
        <p:nvPicPr>
          <p:cNvPr id="1026" name="Picture 2" descr="Q:\kps\kiosk-screenshots\slideshows\be\png\cashacc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1089"/>
            <a:ext cx="28289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kps\kiosk-screenshots\slideshows\be\png\cashc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8390"/>
            <a:ext cx="2843212" cy="50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:\kps\kiosk-screenshots\slideshows\be\png\billrejec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87" y="1491089"/>
            <a:ext cx="2836069" cy="50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4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 Payment Screen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D16349"/>
              </a:buClr>
            </a:pPr>
            <a:r>
              <a:rPr lang="en-US" sz="2000" dirty="0">
                <a:solidFill>
                  <a:prstClr val="black"/>
                </a:solidFill>
              </a:rPr>
              <a:t>Selecting Pay With </a:t>
            </a:r>
            <a:r>
              <a:rPr lang="en-US" sz="2000" dirty="0" smtClean="0">
                <a:solidFill>
                  <a:prstClr val="black"/>
                </a:solidFill>
              </a:rPr>
              <a:t>Card, </a:t>
            </a:r>
            <a:r>
              <a:rPr lang="en-US" sz="2000" dirty="0">
                <a:solidFill>
                  <a:prstClr val="black"/>
                </a:solidFill>
              </a:rPr>
              <a:t>the user can then enter the citation, docket or fee number they wish to pay.</a:t>
            </a:r>
          </a:p>
          <a:p>
            <a:pPr lvl="0">
              <a:buClr>
                <a:srgbClr val="D16349"/>
              </a:buClr>
            </a:pPr>
            <a:r>
              <a:rPr lang="en-US" sz="2000" dirty="0">
                <a:solidFill>
                  <a:prstClr val="black"/>
                </a:solidFill>
              </a:rPr>
              <a:t>After verifying  the correct citation to pay, the user will then select or enter an amount to pay.</a:t>
            </a:r>
          </a:p>
          <a:p>
            <a:r>
              <a:rPr lang="en-US" sz="2000" dirty="0" smtClean="0"/>
              <a:t>Once </a:t>
            </a:r>
            <a:r>
              <a:rPr lang="en-US" sz="2000" dirty="0"/>
              <a:t>terms are accepted, they will </a:t>
            </a:r>
            <a:r>
              <a:rPr lang="en-US" sz="2000" dirty="0" smtClean="0"/>
              <a:t>then be prompted </a:t>
            </a:r>
            <a:r>
              <a:rPr lang="en-US" sz="2000" dirty="0"/>
              <a:t>to insert </a:t>
            </a:r>
            <a:r>
              <a:rPr lang="en-US" sz="2000" dirty="0" smtClean="0"/>
              <a:t>their card </a:t>
            </a:r>
            <a:r>
              <a:rPr lang="en-US" sz="2000" dirty="0"/>
              <a:t>into the </a:t>
            </a:r>
            <a:r>
              <a:rPr lang="en-US" sz="2000" dirty="0" smtClean="0"/>
              <a:t>card </a:t>
            </a:r>
            <a:r>
              <a:rPr lang="en-US" sz="2000" dirty="0"/>
              <a:t>acceptor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card transaction will then be securely processed via standard internet connection.</a:t>
            </a:r>
          </a:p>
          <a:p>
            <a:pPr lvl="0">
              <a:buClr>
                <a:srgbClr val="D16349"/>
              </a:buClr>
            </a:pPr>
            <a:r>
              <a:rPr lang="en-US" sz="2000" dirty="0">
                <a:solidFill>
                  <a:prstClr val="black"/>
                </a:solidFill>
              </a:rPr>
              <a:t>A receipt of payment will then be printed concluding the transaction.</a:t>
            </a:r>
          </a:p>
          <a:p>
            <a:pPr lvl="0">
              <a:buClr>
                <a:srgbClr val="D16349"/>
              </a:buClr>
            </a:pPr>
            <a:r>
              <a:rPr lang="en-US" sz="2000" dirty="0">
                <a:solidFill>
                  <a:prstClr val="black"/>
                </a:solidFill>
              </a:rPr>
              <a:t>An email receipt is immediately sent to a predetermined address to ensure a proper record of the transaction.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 Payment Screenshots</a:t>
            </a:r>
            <a:endParaRPr lang="en-US" sz="2800" dirty="0"/>
          </a:p>
        </p:txBody>
      </p:sp>
      <p:pic>
        <p:nvPicPr>
          <p:cNvPr id="4098" name="Picture 2" descr="Q:\kps\kiosk-screenshots\slideshows\be\png\Sullivan Support_KIOSK070001_2016-08-21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4" y="1470694"/>
            <a:ext cx="2867676" cy="50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Q:\kps\kiosk-screenshots\slideshows\be\png\Sullivan Support_KIOSK070001_2016-08-21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14" y="1470693"/>
            <a:ext cx="2867678" cy="509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:\kps\kiosk-screenshots\slideshows\be\png\Sullivan Support_KIOSK070001_2016-08-21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57" y="1470693"/>
            <a:ext cx="2867676" cy="50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45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818</TotalTime>
  <Words>902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Kiosk Payment Systems, LLC</vt:lpstr>
      <vt:lpstr>Payment Options Accepted</vt:lpstr>
      <vt:lpstr>Main Screen</vt:lpstr>
      <vt:lpstr>Cash Payment Screen</vt:lpstr>
      <vt:lpstr>Cash Payment Screenshots</vt:lpstr>
      <vt:lpstr>Cash Payment Screenshots</vt:lpstr>
      <vt:lpstr>Cash Payment Screenshots</vt:lpstr>
      <vt:lpstr>Card Payment Screen</vt:lpstr>
      <vt:lpstr>Card Payment Screenshots</vt:lpstr>
      <vt:lpstr>Card Payment Screenshots</vt:lpstr>
      <vt:lpstr>Card Payment Screenshots</vt:lpstr>
      <vt:lpstr>Transaction Receipt Printing</vt:lpstr>
      <vt:lpstr>Sample Receipts</vt:lpstr>
      <vt:lpstr>Regular Activity Reporting</vt:lpstr>
      <vt:lpstr>Kiosk Software Support</vt:lpstr>
      <vt:lpstr>Summation</vt:lpstr>
      <vt:lpstr>Contact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Kiosk Payment System</dc:title>
  <dc:creator>Christopher Sullivan</dc:creator>
  <cp:lastModifiedBy>Christopher Sullivan</cp:lastModifiedBy>
  <cp:revision>113</cp:revision>
  <dcterms:created xsi:type="dcterms:W3CDTF">2015-12-08T16:26:37Z</dcterms:created>
  <dcterms:modified xsi:type="dcterms:W3CDTF">2016-08-31T17:32:09Z</dcterms:modified>
</cp:coreProperties>
</file>